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0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4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5A0F3-7782-49ED-8320-FE5751C627EE}" type="datetimeFigureOut">
              <a:rPr lang="en-GB" smtClean="0"/>
              <a:t>30/06/2017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B7F75-7674-492A-8456-8CA9F283EFF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97735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5A0F3-7782-49ED-8320-FE5751C627EE}" type="datetimeFigureOut">
              <a:rPr lang="en-GB" smtClean="0"/>
              <a:t>30/06/2017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B7F75-7674-492A-8456-8CA9F283EFF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93315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5A0F3-7782-49ED-8320-FE5751C627EE}" type="datetimeFigureOut">
              <a:rPr lang="en-GB" smtClean="0"/>
              <a:t>30/06/2017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B7F75-7674-492A-8456-8CA9F283EFF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53182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5A0F3-7782-49ED-8320-FE5751C627EE}" type="datetimeFigureOut">
              <a:rPr lang="en-GB" smtClean="0"/>
              <a:t>30/06/2017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B7F75-7674-492A-8456-8CA9F283EFF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85778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5A0F3-7782-49ED-8320-FE5751C627EE}" type="datetimeFigureOut">
              <a:rPr lang="en-GB" smtClean="0"/>
              <a:t>30/06/2017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B7F75-7674-492A-8456-8CA9F283EFF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19548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5A0F3-7782-49ED-8320-FE5751C627EE}" type="datetimeFigureOut">
              <a:rPr lang="en-GB" smtClean="0"/>
              <a:t>30/06/2017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B7F75-7674-492A-8456-8CA9F283EFF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23219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5A0F3-7782-49ED-8320-FE5751C627EE}" type="datetimeFigureOut">
              <a:rPr lang="en-GB" smtClean="0"/>
              <a:t>30/06/2017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B7F75-7674-492A-8456-8CA9F283EFF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74127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5A0F3-7782-49ED-8320-FE5751C627EE}" type="datetimeFigureOut">
              <a:rPr lang="en-GB" smtClean="0"/>
              <a:t>30/06/2017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B7F75-7674-492A-8456-8CA9F283EFF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68262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5A0F3-7782-49ED-8320-FE5751C627EE}" type="datetimeFigureOut">
              <a:rPr lang="en-GB" smtClean="0"/>
              <a:t>30/06/2017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B7F75-7674-492A-8456-8CA9F283EFF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95348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5A0F3-7782-49ED-8320-FE5751C627EE}" type="datetimeFigureOut">
              <a:rPr lang="en-GB" smtClean="0"/>
              <a:t>30/06/2017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B7F75-7674-492A-8456-8CA9F283EFF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17142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5A0F3-7782-49ED-8320-FE5751C627EE}" type="datetimeFigureOut">
              <a:rPr lang="en-GB" smtClean="0"/>
              <a:t>30/06/2017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B7F75-7674-492A-8456-8CA9F283EFF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4828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95A0F3-7782-49ED-8320-FE5751C627EE}" type="datetimeFigureOut">
              <a:rPr lang="en-GB" smtClean="0"/>
              <a:t>30/06/2017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2B7F75-7674-492A-8456-8CA9F283EFF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02070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Undergraduate qualifications (first degrees)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5040560"/>
          </a:xfrm>
        </p:spPr>
        <p:txBody>
          <a:bodyPr/>
          <a:lstStyle/>
          <a:p>
            <a:r>
              <a:rPr lang="en-GB" dirty="0" smtClean="0"/>
              <a:t>Batchelor in Arts (Ba), </a:t>
            </a:r>
          </a:p>
          <a:p>
            <a:r>
              <a:rPr lang="en-GB" dirty="0" smtClean="0"/>
              <a:t>Batchelor of Science (BSc), </a:t>
            </a:r>
          </a:p>
          <a:p>
            <a:r>
              <a:rPr lang="en-GB" dirty="0" smtClean="0"/>
              <a:t>Batchelor in Engineering</a:t>
            </a:r>
          </a:p>
          <a:p>
            <a:endParaRPr lang="en-GB" dirty="0"/>
          </a:p>
          <a:p>
            <a:pPr marL="0" indent="0">
              <a:buNone/>
            </a:pPr>
            <a:r>
              <a:rPr lang="en-GB" dirty="0" smtClean="0"/>
              <a:t>Full Time – usually studied over 3 years/ 4 years in Scotland</a:t>
            </a:r>
          </a:p>
        </p:txBody>
      </p:sp>
    </p:spTree>
    <p:extLst>
      <p:ext uri="{BB962C8B-B14F-4D97-AF65-F5344CB8AC3E}">
        <p14:creationId xmlns:p14="http://schemas.microsoft.com/office/powerpoint/2010/main" val="38111415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Primary qualifications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Medicine (</a:t>
            </a:r>
            <a:r>
              <a:rPr lang="en-US" dirty="0" smtClean="0"/>
              <a:t>Bachelor of Medicine, Bachelor of Surgery)</a:t>
            </a:r>
          </a:p>
          <a:p>
            <a:r>
              <a:rPr lang="en-US" dirty="0" smtClean="0"/>
              <a:t>Dentistry (Bachelor of Dental Surgery)</a:t>
            </a:r>
          </a:p>
          <a:p>
            <a:r>
              <a:rPr lang="en-GB" dirty="0"/>
              <a:t>V</a:t>
            </a:r>
            <a:r>
              <a:rPr lang="en-GB" dirty="0" smtClean="0"/>
              <a:t>eterinary science (Bachelor of Veterinary Science)</a:t>
            </a:r>
          </a:p>
          <a:p>
            <a:endParaRPr lang="en-GB" dirty="0"/>
          </a:p>
          <a:p>
            <a:r>
              <a:rPr lang="en-GB" dirty="0" smtClean="0"/>
              <a:t>Undergraduate entry level courses that lead to a PG qualification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582616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99392"/>
            <a:ext cx="8229600" cy="1143000"/>
          </a:xfrm>
        </p:spPr>
        <p:txBody>
          <a:bodyPr/>
          <a:lstStyle/>
          <a:p>
            <a:r>
              <a:rPr lang="en-GB" dirty="0" smtClean="0"/>
              <a:t>Taught Postgraduate qualifications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Postgraduate Certificates</a:t>
            </a:r>
          </a:p>
          <a:p>
            <a:r>
              <a:rPr lang="en-US" dirty="0" smtClean="0"/>
              <a:t>Postgraduate Diplomas</a:t>
            </a:r>
          </a:p>
          <a:p>
            <a:r>
              <a:rPr lang="en-US" dirty="0" smtClean="0"/>
              <a:t>Traditional masters courses – specialist degrees Master of Arts (MA), Master of Science (MSc) -  </a:t>
            </a:r>
          </a:p>
          <a:p>
            <a:r>
              <a:rPr lang="en-US" dirty="0" smtClean="0"/>
              <a:t>FT usually over one year.</a:t>
            </a:r>
          </a:p>
          <a:p>
            <a:r>
              <a:rPr lang="en-US" dirty="0" smtClean="0"/>
              <a:t>More professional – e.g. Masters in Business (MBA) </a:t>
            </a:r>
          </a:p>
          <a:p>
            <a:endParaRPr lang="en-US" dirty="0" smtClean="0"/>
          </a:p>
          <a:p>
            <a:r>
              <a:rPr lang="en-US" dirty="0" smtClean="0"/>
              <a:t>Integrated master's degrees (</a:t>
            </a:r>
            <a:r>
              <a:rPr lang="en-US" dirty="0" err="1" smtClean="0"/>
              <a:t>MChem</a:t>
            </a:r>
            <a:r>
              <a:rPr lang="en-US" dirty="0" smtClean="0"/>
              <a:t>, MEng, </a:t>
            </a:r>
            <a:r>
              <a:rPr lang="en-US" dirty="0" err="1" smtClean="0"/>
              <a:t>MMath</a:t>
            </a:r>
            <a:r>
              <a:rPr lang="en-US" dirty="0" smtClean="0"/>
              <a:t>, </a:t>
            </a:r>
            <a:r>
              <a:rPr lang="en-US" dirty="0" err="1" smtClean="0"/>
              <a:t>MPharm</a:t>
            </a:r>
            <a:r>
              <a:rPr lang="en-US" dirty="0" smtClean="0"/>
              <a:t>, </a:t>
            </a:r>
            <a:r>
              <a:rPr lang="en-US" dirty="0" err="1" smtClean="0"/>
              <a:t>MPhys</a:t>
            </a:r>
            <a:r>
              <a:rPr lang="en-US" dirty="0" smtClean="0"/>
              <a:t>, </a:t>
            </a:r>
            <a:r>
              <a:rPr lang="en-US" dirty="0" err="1" smtClean="0"/>
              <a:t>MPsych</a:t>
            </a:r>
            <a:r>
              <a:rPr lang="en-US" dirty="0" smtClean="0"/>
              <a:t>, </a:t>
            </a:r>
            <a:r>
              <a:rPr lang="en-US" dirty="0" err="1" smtClean="0"/>
              <a:t>Msci</a:t>
            </a:r>
            <a:r>
              <a:rPr lang="en-US" dirty="0" smtClean="0"/>
              <a:t>) – Combining a </a:t>
            </a:r>
            <a:r>
              <a:rPr lang="en-US" dirty="0" err="1" smtClean="0"/>
              <a:t>batchlors</a:t>
            </a:r>
            <a:r>
              <a:rPr lang="en-US" dirty="0" smtClean="0"/>
              <a:t> degree with an extra year for the Masters – usually 4 years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109154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71400"/>
            <a:ext cx="8229600" cy="1143000"/>
          </a:xfrm>
        </p:spPr>
        <p:txBody>
          <a:bodyPr/>
          <a:lstStyle/>
          <a:p>
            <a:r>
              <a:rPr lang="en-GB" dirty="0" smtClean="0"/>
              <a:t>Research degrees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txBody>
          <a:bodyPr>
            <a:normAutofit fontScale="85000" lnSpcReduction="20000"/>
          </a:bodyPr>
          <a:lstStyle/>
          <a:p>
            <a:r>
              <a:rPr lang="en-GB" sz="2600" dirty="0" smtClean="0"/>
              <a:t>Masters by Research (</a:t>
            </a:r>
            <a:r>
              <a:rPr lang="en-GB" sz="2600" dirty="0" err="1" smtClean="0"/>
              <a:t>MRes</a:t>
            </a:r>
            <a:r>
              <a:rPr lang="en-GB" sz="2600" dirty="0" smtClean="0"/>
              <a:t>) – a research degree in a specific subject - </a:t>
            </a:r>
            <a:r>
              <a:rPr lang="en-GB" sz="2600" dirty="0" smtClean="0"/>
              <a:t>Usually 2 years.</a:t>
            </a:r>
          </a:p>
          <a:p>
            <a:r>
              <a:rPr lang="en-GB" sz="2600" dirty="0" smtClean="0"/>
              <a:t>Masters of Philosophy (MPhil) – usually awarded if a student does not make a PhD - But can be awarded after one year and is equivalent of MA, MSc.</a:t>
            </a:r>
          </a:p>
          <a:p>
            <a:endParaRPr lang="en-GB" sz="2600" dirty="0"/>
          </a:p>
          <a:p>
            <a:r>
              <a:rPr lang="en-GB" sz="2600" dirty="0" smtClean="0"/>
              <a:t>Doctoral degrees (c. 3-4 years)</a:t>
            </a:r>
          </a:p>
          <a:p>
            <a:pPr lvl="1"/>
            <a:r>
              <a:rPr lang="en-GB" sz="2400" dirty="0" smtClean="0"/>
              <a:t>Doctor of Philosophy (PhD)</a:t>
            </a:r>
          </a:p>
          <a:p>
            <a:pPr marL="457200" lvl="1" indent="0">
              <a:buNone/>
            </a:pPr>
            <a:r>
              <a:rPr lang="en-GB" sz="2400" dirty="0" smtClean="0"/>
              <a:t>- Doctor of Professional Studies/Professional Practice (</a:t>
            </a:r>
            <a:r>
              <a:rPr lang="en-GB" sz="2400" dirty="0" err="1" smtClean="0"/>
              <a:t>DProf</a:t>
            </a:r>
            <a:r>
              <a:rPr lang="en-GB" sz="2400" dirty="0" smtClean="0"/>
              <a:t>) - </a:t>
            </a:r>
            <a:r>
              <a:rPr lang="en-US" sz="2400" dirty="0" smtClean="0"/>
              <a:t>is a doctoral degree for working professionals</a:t>
            </a:r>
            <a:endParaRPr lang="en-GB" sz="2400" dirty="0" smtClean="0"/>
          </a:p>
          <a:p>
            <a:pPr marL="457200" lvl="1" indent="0">
              <a:buNone/>
            </a:pPr>
            <a:endParaRPr lang="en-GB" sz="2600" dirty="0" smtClean="0"/>
          </a:p>
          <a:p>
            <a:pPr marL="457200" lvl="1" indent="0">
              <a:buNone/>
            </a:pPr>
            <a:r>
              <a:rPr lang="en-GB" sz="2600" dirty="0" smtClean="0"/>
              <a:t>Higher doctorates - </a:t>
            </a:r>
            <a:r>
              <a:rPr lang="en-US" sz="2400" dirty="0" smtClean="0"/>
              <a:t>Higher doctorates are awarded in recognition of a substantial body of original research undertaken over the course of many years</a:t>
            </a:r>
            <a:endParaRPr lang="en-GB" sz="2600" dirty="0" smtClean="0"/>
          </a:p>
          <a:p>
            <a:pPr lvl="1"/>
            <a:r>
              <a:rPr lang="en-GB" sz="2400" dirty="0" smtClean="0"/>
              <a:t>Doctor of Science (</a:t>
            </a:r>
            <a:r>
              <a:rPr lang="en-GB" sz="2400" dirty="0" err="1" smtClean="0"/>
              <a:t>DSci</a:t>
            </a:r>
            <a:r>
              <a:rPr lang="en-GB" sz="2400" dirty="0" smtClean="0"/>
              <a:t>)</a:t>
            </a:r>
          </a:p>
          <a:p>
            <a:pPr lvl="1"/>
            <a:r>
              <a:rPr lang="en-GB" sz="2400" dirty="0" smtClean="0"/>
              <a:t>Doctor of Technology (</a:t>
            </a:r>
            <a:r>
              <a:rPr lang="en-GB" sz="2400" dirty="0" err="1" smtClean="0"/>
              <a:t>DTech</a:t>
            </a:r>
            <a:r>
              <a:rPr lang="en-GB" sz="2400" dirty="0" smtClean="0"/>
              <a:t>)</a:t>
            </a:r>
          </a:p>
          <a:p>
            <a:pPr lvl="1"/>
            <a:r>
              <a:rPr lang="en-GB" sz="2400" dirty="0" smtClean="0"/>
              <a:t>Doctor of Music (DMus)</a:t>
            </a:r>
          </a:p>
          <a:p>
            <a:pPr lvl="1"/>
            <a:endParaRPr lang="en-GB" dirty="0" smtClean="0"/>
          </a:p>
          <a:p>
            <a:pPr lvl="1"/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25968985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274</Words>
  <Application>Microsoft Office PowerPoint</Application>
  <PresentationFormat>On-screen Show (4:3)</PresentationFormat>
  <Paragraphs>32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Undergraduate qualifications (first degrees)</vt:lpstr>
      <vt:lpstr>Primary qualifications</vt:lpstr>
      <vt:lpstr>Taught Postgraduate qualifications</vt:lpstr>
      <vt:lpstr>Research degrees</vt:lpstr>
    </vt:vector>
  </TitlesOfParts>
  <Company>Middlesex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Sally Priest</dc:creator>
  <cp:lastModifiedBy>Sally Priest</cp:lastModifiedBy>
  <cp:revision>3</cp:revision>
  <dcterms:created xsi:type="dcterms:W3CDTF">2017-06-30T08:48:04Z</dcterms:created>
  <dcterms:modified xsi:type="dcterms:W3CDTF">2017-06-30T09:33:14Z</dcterms:modified>
</cp:coreProperties>
</file>