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3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1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7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95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2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82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53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A0F3-7782-49ED-8320-FE5751C627EE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7F75-7674-492A-8456-8CA9F283E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0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Undergraduate qualifications (first degrees)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/>
          <a:lstStyle/>
          <a:p>
            <a:r>
              <a:rPr lang="en-GB" dirty="0" smtClean="0"/>
              <a:t>Batchelor in Arts (Ba), </a:t>
            </a:r>
          </a:p>
          <a:p>
            <a:r>
              <a:rPr lang="en-GB" dirty="0" smtClean="0"/>
              <a:t>Batchelor of Science (BSc), </a:t>
            </a:r>
          </a:p>
          <a:p>
            <a:r>
              <a:rPr lang="en-GB" dirty="0" smtClean="0"/>
              <a:t>Batchelor in Engineering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Full Time – usually studied over 3 years/ 4 years in Scotland</a:t>
            </a:r>
          </a:p>
        </p:txBody>
      </p:sp>
    </p:spTree>
    <p:extLst>
      <p:ext uri="{BB962C8B-B14F-4D97-AF65-F5344CB8AC3E}">
        <p14:creationId xmlns:p14="http://schemas.microsoft.com/office/powerpoint/2010/main" val="381114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qualifications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Medicine (</a:t>
            </a:r>
            <a:r>
              <a:rPr lang="en-US" dirty="0" smtClean="0"/>
              <a:t>Bachelor of Medicine, Bachelor of Surgery)</a:t>
            </a:r>
          </a:p>
          <a:p>
            <a:r>
              <a:rPr lang="en-US" dirty="0" smtClean="0"/>
              <a:t>Dentistry (Bachelor of Dental Surgery)</a:t>
            </a:r>
          </a:p>
          <a:p>
            <a:r>
              <a:rPr lang="en-GB" dirty="0"/>
              <a:t>V</a:t>
            </a:r>
            <a:r>
              <a:rPr lang="en-GB" dirty="0" smtClean="0"/>
              <a:t>eterinary science (Bachelor of Veterinary Science)</a:t>
            </a:r>
          </a:p>
          <a:p>
            <a:endParaRPr lang="en-GB" dirty="0"/>
          </a:p>
          <a:p>
            <a:r>
              <a:rPr lang="en-GB" dirty="0" smtClean="0"/>
              <a:t>Undergraduate entry level courses that lead to a PG qualification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26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GB" dirty="0" smtClean="0"/>
              <a:t>Taught Postgraduate qualifications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Postgraduate Certificates</a:t>
            </a:r>
          </a:p>
          <a:p>
            <a:r>
              <a:rPr lang="en-US" dirty="0" smtClean="0"/>
              <a:t>Postgraduate Diplomas</a:t>
            </a:r>
          </a:p>
          <a:p>
            <a:r>
              <a:rPr lang="en-US" dirty="0" smtClean="0"/>
              <a:t>Traditional masters courses – specialist degrees Master of Arts (MA), Master of Science (MSc) -  </a:t>
            </a:r>
          </a:p>
          <a:p>
            <a:r>
              <a:rPr lang="en-US" dirty="0" smtClean="0"/>
              <a:t>FT usually over one year.</a:t>
            </a:r>
          </a:p>
          <a:p>
            <a:r>
              <a:rPr lang="en-US" dirty="0" smtClean="0"/>
              <a:t>More professional – e.g. Masters in Business (MBA) </a:t>
            </a:r>
          </a:p>
          <a:p>
            <a:endParaRPr lang="en-US" dirty="0" smtClean="0"/>
          </a:p>
          <a:p>
            <a:r>
              <a:rPr lang="en-US" dirty="0" smtClean="0"/>
              <a:t>Integrated master's degrees (</a:t>
            </a:r>
            <a:r>
              <a:rPr lang="en-US" dirty="0" err="1" smtClean="0"/>
              <a:t>MChem</a:t>
            </a:r>
            <a:r>
              <a:rPr lang="en-US" dirty="0" smtClean="0"/>
              <a:t>, MEng, </a:t>
            </a:r>
            <a:r>
              <a:rPr lang="en-US" dirty="0" err="1" smtClean="0"/>
              <a:t>MMath</a:t>
            </a:r>
            <a:r>
              <a:rPr lang="en-US" dirty="0" smtClean="0"/>
              <a:t>, </a:t>
            </a:r>
            <a:r>
              <a:rPr lang="en-US" dirty="0" err="1" smtClean="0"/>
              <a:t>MPharm</a:t>
            </a:r>
            <a:r>
              <a:rPr lang="en-US" dirty="0" smtClean="0"/>
              <a:t>, </a:t>
            </a:r>
            <a:r>
              <a:rPr lang="en-US" dirty="0" err="1" smtClean="0"/>
              <a:t>MPhys</a:t>
            </a:r>
            <a:r>
              <a:rPr lang="en-US" dirty="0" smtClean="0"/>
              <a:t>, </a:t>
            </a:r>
            <a:r>
              <a:rPr lang="en-US" dirty="0" err="1" smtClean="0"/>
              <a:t>MPsych</a:t>
            </a:r>
            <a:r>
              <a:rPr lang="en-US" dirty="0" smtClean="0"/>
              <a:t>, </a:t>
            </a:r>
            <a:r>
              <a:rPr lang="en-US" dirty="0" err="1" smtClean="0"/>
              <a:t>Msci</a:t>
            </a:r>
            <a:r>
              <a:rPr lang="en-US" dirty="0" smtClean="0"/>
              <a:t>) – Combining a </a:t>
            </a:r>
            <a:r>
              <a:rPr lang="en-US" dirty="0" err="1" smtClean="0"/>
              <a:t>batchlors</a:t>
            </a:r>
            <a:r>
              <a:rPr lang="en-US" dirty="0" smtClean="0"/>
              <a:t> degree with an extra year for the Masters – usually 4 years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9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smtClean="0"/>
              <a:t>Research degrees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 smtClean="0"/>
              <a:t>Masters by Research (</a:t>
            </a:r>
            <a:r>
              <a:rPr lang="en-GB" sz="2600" dirty="0" err="1" smtClean="0"/>
              <a:t>MRes</a:t>
            </a:r>
            <a:r>
              <a:rPr lang="en-GB" sz="2600" dirty="0" smtClean="0"/>
              <a:t>) – a research degree in a specific subject - </a:t>
            </a:r>
            <a:r>
              <a:rPr lang="en-GB" sz="2600" dirty="0" smtClean="0"/>
              <a:t>Usually 2 years.</a:t>
            </a:r>
          </a:p>
          <a:p>
            <a:r>
              <a:rPr lang="en-GB" sz="2600" dirty="0" smtClean="0"/>
              <a:t>Masters of Philosophy (MPhil) – usually awarded if a student does not make a PhD - But can be awarded after one year and is equivalent of MA, MSc.</a:t>
            </a:r>
          </a:p>
          <a:p>
            <a:endParaRPr lang="en-GB" sz="2600" dirty="0"/>
          </a:p>
          <a:p>
            <a:r>
              <a:rPr lang="en-GB" sz="2600" dirty="0" smtClean="0"/>
              <a:t>Doctoral degrees (c. 3-4 years)</a:t>
            </a:r>
          </a:p>
          <a:p>
            <a:pPr lvl="1"/>
            <a:r>
              <a:rPr lang="en-GB" sz="2400" dirty="0" smtClean="0"/>
              <a:t>Doctor of Philosophy (PhD)</a:t>
            </a:r>
          </a:p>
          <a:p>
            <a:pPr marL="457200" lvl="1" indent="0">
              <a:buNone/>
            </a:pPr>
            <a:r>
              <a:rPr lang="en-GB" sz="2400" dirty="0" smtClean="0"/>
              <a:t>- Doctor of Professional Studies/Professional Practice (</a:t>
            </a:r>
            <a:r>
              <a:rPr lang="en-GB" sz="2400" dirty="0" err="1" smtClean="0"/>
              <a:t>DProf</a:t>
            </a:r>
            <a:r>
              <a:rPr lang="en-GB" sz="2400" dirty="0" smtClean="0"/>
              <a:t>) - </a:t>
            </a:r>
            <a:r>
              <a:rPr lang="en-US" sz="2400" dirty="0" smtClean="0"/>
              <a:t>is a doctoral degree for working professionals</a:t>
            </a:r>
            <a:endParaRPr lang="en-GB" sz="2400" dirty="0" smtClean="0"/>
          </a:p>
          <a:p>
            <a:pPr marL="457200" lvl="1" indent="0">
              <a:buNone/>
            </a:pPr>
            <a:endParaRPr lang="en-GB" sz="2600" dirty="0" smtClean="0"/>
          </a:p>
          <a:p>
            <a:pPr marL="457200" lvl="1" indent="0">
              <a:buNone/>
            </a:pPr>
            <a:r>
              <a:rPr lang="en-GB" sz="2600" dirty="0" smtClean="0"/>
              <a:t>Higher doctorates - </a:t>
            </a:r>
            <a:r>
              <a:rPr lang="en-US" sz="2400" dirty="0" smtClean="0"/>
              <a:t>Higher doctorates are awarded in recognition of a substantial body of original research undertaken over the course of many years</a:t>
            </a:r>
            <a:endParaRPr lang="en-GB" sz="2600" dirty="0" smtClean="0"/>
          </a:p>
          <a:p>
            <a:pPr lvl="1"/>
            <a:r>
              <a:rPr lang="en-GB" sz="2400" dirty="0" smtClean="0"/>
              <a:t>Doctor of Science (</a:t>
            </a:r>
            <a:r>
              <a:rPr lang="en-GB" sz="2400" dirty="0" err="1" smtClean="0"/>
              <a:t>DSci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Doctor of Technology (</a:t>
            </a:r>
            <a:r>
              <a:rPr lang="en-GB" sz="2400" dirty="0" err="1" smtClean="0"/>
              <a:t>DTech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Doctor of Music (DMus)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9689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Undergraduate qualifications (first degrees)</vt:lpstr>
      <vt:lpstr>Primary qualifications</vt:lpstr>
      <vt:lpstr>Taught Postgraduate qualifications</vt:lpstr>
      <vt:lpstr>Research degrees</vt:lpstr>
    </vt:vector>
  </TitlesOfParts>
  <Company>Middlesex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Priest</dc:creator>
  <cp:lastModifiedBy>Sally Priest</cp:lastModifiedBy>
  <cp:revision>3</cp:revision>
  <dcterms:created xsi:type="dcterms:W3CDTF">2017-06-30T08:48:04Z</dcterms:created>
  <dcterms:modified xsi:type="dcterms:W3CDTF">2017-06-30T09:33:14Z</dcterms:modified>
</cp:coreProperties>
</file>